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91" r:id="rId2"/>
    <p:sldId id="313" r:id="rId3"/>
    <p:sldId id="294" r:id="rId4"/>
    <p:sldId id="295" r:id="rId5"/>
    <p:sldId id="296" r:id="rId6"/>
    <p:sldId id="297" r:id="rId7"/>
    <p:sldId id="292" r:id="rId8"/>
    <p:sldId id="298" r:id="rId9"/>
    <p:sldId id="299" r:id="rId10"/>
    <p:sldId id="300" r:id="rId11"/>
    <p:sldId id="301" r:id="rId12"/>
    <p:sldId id="302" r:id="rId13"/>
    <p:sldId id="303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82" r:id="rId22"/>
    <p:sldId id="283" r:id="rId23"/>
    <p:sldId id="284" r:id="rId24"/>
    <p:sldId id="285" r:id="rId25"/>
    <p:sldId id="286" r:id="rId26"/>
    <p:sldId id="287" r:id="rId27"/>
    <p:sldId id="304" r:id="rId28"/>
    <p:sldId id="305" r:id="rId29"/>
    <p:sldId id="306" r:id="rId30"/>
    <p:sldId id="314" r:id="rId31"/>
    <p:sldId id="316" r:id="rId32"/>
    <p:sldId id="317" r:id="rId33"/>
    <p:sldId id="315" r:id="rId34"/>
    <p:sldId id="293" r:id="rId35"/>
    <p:sldId id="318" r:id="rId36"/>
    <p:sldId id="307" r:id="rId37"/>
    <p:sldId id="290" r:id="rId38"/>
    <p:sldId id="311" r:id="rId39"/>
    <p:sldId id="309" r:id="rId40"/>
    <p:sldId id="312" r:id="rId41"/>
    <p:sldId id="31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556"/>
  </p:normalViewPr>
  <p:slideViewPr>
    <p:cSldViewPr snapToGrid="0" snapToObjects="1">
      <p:cViewPr varScale="1">
        <p:scale>
          <a:sx n="100" d="100"/>
          <a:sy n="100" d="100"/>
        </p:scale>
        <p:origin x="124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4/19/25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6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7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0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2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2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2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71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9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5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3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7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5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1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1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8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3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4/19/25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hromos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Karyotyp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.britannica.com/kids/assembly/view/114928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volution.berkeley.edu/dna-and-mutations/types-of-mutations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NA_and_RNA_codon_tables#/media/File:Aminoacids_table.svg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lelemodWlocus%26karyotype_eng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esaint-antoine/comp_bio_seminar/tree/main/project2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bioinformatics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Intro to Genomics</a:t>
            </a:r>
          </a:p>
        </p:txBody>
      </p:sp>
    </p:spTree>
    <p:extLst>
      <p:ext uri="{BB962C8B-B14F-4D97-AF65-F5344CB8AC3E}">
        <p14:creationId xmlns:p14="http://schemas.microsoft.com/office/powerpoint/2010/main" val="213379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83246-F182-7043-9CAC-1D84DD0D0E09}"/>
              </a:ext>
            </a:extLst>
          </p:cNvPr>
          <p:cNvSpPr txBox="1"/>
          <p:nvPr/>
        </p:nvSpPr>
        <p:spPr>
          <a:xfrm>
            <a:off x="1939712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BA9E-A1D4-3044-B137-86091C6505C3}"/>
              </a:ext>
            </a:extLst>
          </p:cNvPr>
          <p:cNvSpPr txBox="1"/>
          <p:nvPr/>
        </p:nvSpPr>
        <p:spPr>
          <a:xfrm>
            <a:off x="8635787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F22CC-2DBB-4E41-A457-D58F7571A93E}"/>
              </a:ext>
            </a:extLst>
          </p:cNvPr>
          <p:cNvSpPr txBox="1"/>
          <p:nvPr/>
        </p:nvSpPr>
        <p:spPr>
          <a:xfrm>
            <a:off x="6626064" y="4467889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88999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52B494-3068-5846-A3C5-055A61610173}"/>
              </a:ext>
            </a:extLst>
          </p:cNvPr>
          <p:cNvSpPr txBox="1"/>
          <p:nvPr/>
        </p:nvSpPr>
        <p:spPr>
          <a:xfrm>
            <a:off x="1619488" y="163720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F0871-9443-8C45-8C81-FD7E92338D33}"/>
              </a:ext>
            </a:extLst>
          </p:cNvPr>
          <p:cNvSpPr txBox="1"/>
          <p:nvPr/>
        </p:nvSpPr>
        <p:spPr>
          <a:xfrm>
            <a:off x="5188022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8444E-595E-A645-A482-0E34D7319406}"/>
              </a:ext>
            </a:extLst>
          </p:cNvPr>
          <p:cNvSpPr txBox="1"/>
          <p:nvPr/>
        </p:nvSpPr>
        <p:spPr>
          <a:xfrm>
            <a:off x="1116129" y="430900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43A1E-96B1-524A-BF15-FB80B2C4BB94}"/>
              </a:ext>
            </a:extLst>
          </p:cNvPr>
          <p:cNvSpPr txBox="1"/>
          <p:nvPr/>
        </p:nvSpPr>
        <p:spPr>
          <a:xfrm>
            <a:off x="8102039" y="1105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59FF3-AED6-F34C-94E4-1A4CB30325D0}"/>
              </a:ext>
            </a:extLst>
          </p:cNvPr>
          <p:cNvSpPr txBox="1"/>
          <p:nvPr/>
        </p:nvSpPr>
        <p:spPr>
          <a:xfrm>
            <a:off x="9526379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11103D-7F1D-6B43-A0A9-3570D3E34898}"/>
              </a:ext>
            </a:extLst>
          </p:cNvPr>
          <p:cNvSpPr txBox="1"/>
          <p:nvPr/>
        </p:nvSpPr>
        <p:spPr>
          <a:xfrm>
            <a:off x="5347029" y="4407290"/>
            <a:ext cx="2662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25% BB</a:t>
            </a:r>
          </a:p>
          <a:p>
            <a:pPr algn="ctr"/>
            <a:r>
              <a:rPr lang="en-US" sz="3200" b="1" dirty="0"/>
              <a:t>50% Bb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8251C-105E-934A-9C6B-4C125F75B3C6}"/>
              </a:ext>
            </a:extLst>
          </p:cNvPr>
          <p:cNvSpPr txBox="1"/>
          <p:nvPr/>
        </p:nvSpPr>
        <p:spPr>
          <a:xfrm>
            <a:off x="10869688" y="40533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42438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Review From Yesterday</a:t>
            </a:r>
          </a:p>
        </p:txBody>
      </p:sp>
    </p:spTree>
    <p:extLst>
      <p:ext uri="{BB962C8B-B14F-4D97-AF65-F5344CB8AC3E}">
        <p14:creationId xmlns:p14="http://schemas.microsoft.com/office/powerpoint/2010/main" val="68920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7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8207-7B5E-734D-843F-A34E2417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7E18-03FD-AE4F-95A4-AB804028B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also a beginner on this topic</a:t>
            </a:r>
          </a:p>
          <a:p>
            <a:r>
              <a:rPr lang="en-US" dirty="0"/>
              <a:t>Didn’t learn it in grad school, but recently assigned a GWAS project at my job so I’ve been teaching it to myself</a:t>
            </a:r>
          </a:p>
        </p:txBody>
      </p:sp>
    </p:spTree>
    <p:extLst>
      <p:ext uri="{BB962C8B-B14F-4D97-AF65-F5344CB8AC3E}">
        <p14:creationId xmlns:p14="http://schemas.microsoft.com/office/powerpoint/2010/main" val="208511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320208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40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0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25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44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Modern Genetics</a:t>
            </a:r>
          </a:p>
        </p:txBody>
      </p:sp>
    </p:spTree>
    <p:extLst>
      <p:ext uri="{BB962C8B-B14F-4D97-AF65-F5344CB8AC3E}">
        <p14:creationId xmlns:p14="http://schemas.microsoft.com/office/powerpoint/2010/main" val="302053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F2BB6D-0790-C24A-AA54-30217EC0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4" y="1462682"/>
            <a:ext cx="9591675" cy="5395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7516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https://www.genome.gov/genetics-glossary/Chromosome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47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B97C7-50E6-DB42-B070-CDBBCCBA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1825624"/>
            <a:ext cx="7548563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96335"/>
            <a:ext cx="364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https://www.genome.gov/genetics-glossary/Karyotype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7CC9F9-A4A3-E840-82A0-D794539E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470452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23 pairs, so 46 total</a:t>
            </a:r>
          </a:p>
          <a:p>
            <a:pPr lvl="1"/>
            <a:r>
              <a:rPr lang="en-US" dirty="0"/>
              <a:t>One copy from mother, one from father</a:t>
            </a:r>
          </a:p>
          <a:p>
            <a:r>
              <a:rPr lang="en-US" dirty="0"/>
              <a:t>Numbered 1-22, plus sex chromosomes X and Y</a:t>
            </a:r>
          </a:p>
          <a:p>
            <a:r>
              <a:rPr lang="en-US" b="1" dirty="0"/>
              <a:t>Diploid (2n): </a:t>
            </a:r>
            <a:r>
              <a:rPr lang="en-US" dirty="0"/>
              <a:t>46 (two each)</a:t>
            </a:r>
          </a:p>
          <a:p>
            <a:pPr lvl="1"/>
            <a:r>
              <a:rPr lang="en-US" dirty="0"/>
              <a:t>Most of the body’s cells</a:t>
            </a:r>
          </a:p>
          <a:p>
            <a:r>
              <a:rPr lang="en-US" b="1" dirty="0"/>
              <a:t>Haploid (n): </a:t>
            </a:r>
            <a:r>
              <a:rPr lang="en-US" dirty="0"/>
              <a:t>23 (one each)</a:t>
            </a:r>
          </a:p>
          <a:p>
            <a:pPr lvl="1"/>
            <a:r>
              <a:rPr lang="en-US" dirty="0"/>
              <a:t>Gametes (reproductive cells)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Review of Mendelian Genetics</a:t>
            </a:r>
          </a:p>
        </p:txBody>
      </p:sp>
    </p:spTree>
    <p:extLst>
      <p:ext uri="{BB962C8B-B14F-4D97-AF65-F5344CB8AC3E}">
        <p14:creationId xmlns:p14="http://schemas.microsoft.com/office/powerpoint/2010/main" val="547224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EC3-F469-5E4C-A30C-2707DF1D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DNA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7CDD-F1B2-9143-9E3C-478BC97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81" y="1027906"/>
            <a:ext cx="5460207" cy="525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C7144-2483-2241-8756-E5705BBFFDCD}"/>
              </a:ext>
            </a:extLst>
          </p:cNvPr>
          <p:cNvSpPr txBox="1"/>
          <p:nvPr/>
        </p:nvSpPr>
        <p:spPr>
          <a:xfrm>
            <a:off x="7111125" y="6456530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https://kids.britannica.com/kids/assembly/view/114928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7B5CB-5135-1A4B-BA18-CAE3F70A1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6196013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Exon - </a:t>
            </a:r>
            <a:r>
              <a:rPr lang="en-US" dirty="0"/>
              <a:t>Coding regions are used to specify the string of amino acids going into the protein</a:t>
            </a:r>
          </a:p>
          <a:p>
            <a:pPr lvl="1"/>
            <a:r>
              <a:rPr lang="en-US" dirty="0"/>
              <a:t>Picture isn’t really to scale. Reality is only a small fraction of DNA sequence is exons.</a:t>
            </a:r>
          </a:p>
          <a:p>
            <a:r>
              <a:rPr lang="en-US" b="1" dirty="0"/>
              <a:t>Introns - </a:t>
            </a:r>
            <a:r>
              <a:rPr lang="en-US" dirty="0"/>
              <a:t>Non-coding regions that transcribed into mRNA but then spliced out.</a:t>
            </a:r>
          </a:p>
          <a:p>
            <a:r>
              <a:rPr lang="en-US" b="1" dirty="0"/>
              <a:t>Promoter - </a:t>
            </a:r>
            <a:r>
              <a:rPr lang="en-US" dirty="0"/>
              <a:t>region where RNA-polymerase and transcription factors bind to gene to initiate transcription.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5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B426-73C6-0946-A18C-0D54C6F8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FAB9B-F0A6-1843-A12C-673D1926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9" y="1407412"/>
            <a:ext cx="6367462" cy="4961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D6962-DC2D-D440-A546-B1512D4EBA52}"/>
              </a:ext>
            </a:extLst>
          </p:cNvPr>
          <p:cNvSpPr txBox="1"/>
          <p:nvPr/>
        </p:nvSpPr>
        <p:spPr>
          <a:xfrm>
            <a:off x="4986338" y="6369071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https://commons.wikimedia.org/wiki/File:Deletion_Insertion_Substitution-en.svg/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803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AE64-2A18-114D-BEDB-EABF3E65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Frameshift from Insertion/Deletion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F4613-FA9A-7E40-996C-F762D9D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2211388"/>
            <a:ext cx="8089564" cy="336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7EA4D-725A-4644-A488-93FFB5BFF955}"/>
              </a:ext>
            </a:extLst>
          </p:cNvPr>
          <p:cNvSpPr txBox="1"/>
          <p:nvPr/>
        </p:nvSpPr>
        <p:spPr>
          <a:xfrm>
            <a:off x="5200650" y="5697559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https://evolution.berkeley.edu/dna-and-mutations/types-of-mutations/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1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1398-46EB-B843-84EC-5E46923A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87" y="1228724"/>
            <a:ext cx="8233012" cy="4363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8E20C-01FA-8749-A2B2-01EBC1C60B98}"/>
              </a:ext>
            </a:extLst>
          </p:cNvPr>
          <p:cNvSpPr txBox="1"/>
          <p:nvPr/>
        </p:nvSpPr>
        <p:spPr>
          <a:xfrm>
            <a:off x="7039687" y="5592221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https://biologydictionary.net/missense-mutation/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B489D-17A6-D24F-B5A9-42EF26D8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025" y="1485900"/>
            <a:ext cx="4168854" cy="410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E542C-9A75-D849-B0DC-FF081F4812C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5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Single-Nucleotide Polymorphisms (SNPs)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14F05-F5BB-5842-8DFE-D77F244D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39"/>
          <a:stretch/>
        </p:blipFill>
        <p:spPr>
          <a:xfrm>
            <a:off x="447345" y="1915222"/>
            <a:ext cx="11744655" cy="4045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4A08E-9C27-8A46-B0E0-A2E25F680591}"/>
              </a:ext>
            </a:extLst>
          </p:cNvPr>
          <p:cNvSpPr txBox="1"/>
          <p:nvPr/>
        </p:nvSpPr>
        <p:spPr>
          <a:xfrm>
            <a:off x="3953587" y="618506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https://commons.wikimedia.org/wiki/File:AllelemodWlocus%26karyotype_eng.png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437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SNP vs substitution point-mutation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Similar in terms of effect (or non-effect) </a:t>
            </a:r>
          </a:p>
          <a:p>
            <a:r>
              <a:rPr lang="en-US" dirty="0"/>
              <a:t>Calling a variation a SNP implies that it’s somewhat common, typically found in at least 1% of population.</a:t>
            </a:r>
            <a:r>
              <a:rPr lang="en-US" b="1" dirty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54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Modern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 - </a:t>
            </a:r>
            <a:r>
              <a:rPr lang="en-US" dirty="0"/>
              <a:t>segment of DNA that contains instructions to produce a product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dirty="0"/>
              <a:t>Single-nucleotide polymorphism (SNP) - </a:t>
            </a:r>
            <a:r>
              <a:rPr lang="en-US" dirty="0"/>
              <a:t>one base-pair difference between alleles</a:t>
            </a:r>
            <a:endParaRPr lang="en-US" b="1" dirty="0"/>
          </a:p>
          <a:p>
            <a:r>
              <a:rPr lang="en-US" dirty="0"/>
              <a:t>Where Mendel was right:</a:t>
            </a:r>
          </a:p>
          <a:p>
            <a:pPr lvl="1"/>
            <a:r>
              <a:rPr lang="en-US" dirty="0"/>
              <a:t>Two copies of each gene, one from each parent</a:t>
            </a:r>
          </a:p>
          <a:p>
            <a:pPr lvl="1"/>
            <a:r>
              <a:rPr lang="en-US" dirty="0"/>
              <a:t>Might be two copies of the same allele, or two different alleles</a:t>
            </a:r>
          </a:p>
          <a:p>
            <a:r>
              <a:rPr lang="en-US" dirty="0"/>
              <a:t>Where it’s more complicated:</a:t>
            </a:r>
          </a:p>
          <a:p>
            <a:pPr lvl="1"/>
            <a:r>
              <a:rPr lang="en-US" dirty="0"/>
              <a:t>Many traits are more complicated than the simple flower example, involving many genes, influence of non-genetic factors, and continuous phenotypes (ex: height)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74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1464"/>
            <a:ext cx="9144000" cy="171507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Project 2: Genome-Wide Association Study (GWAS)</a:t>
            </a:r>
          </a:p>
        </p:txBody>
      </p:sp>
    </p:spTree>
    <p:extLst>
      <p:ext uri="{BB962C8B-B14F-4D97-AF65-F5344CB8AC3E}">
        <p14:creationId xmlns:p14="http://schemas.microsoft.com/office/powerpoint/2010/main" val="137664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Zombology</a:t>
            </a:r>
            <a:r>
              <a:rPr lang="en-US" sz="4800" b="1" dirty="0"/>
              <a:t>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0FA834-1AD8-8540-9F1F-7770146C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4025" cy="4351338"/>
          </a:xfrm>
        </p:spPr>
        <p:txBody>
          <a:bodyPr/>
          <a:lstStyle/>
          <a:p>
            <a:r>
              <a:rPr lang="en-US" dirty="0"/>
              <a:t>Mysterious virus affects people differently</a:t>
            </a:r>
          </a:p>
          <a:p>
            <a:r>
              <a:rPr lang="en-US" dirty="0"/>
              <a:t>Upon contact with virus, some die (called “normal phenotype”) and some become zombies.</a:t>
            </a:r>
          </a:p>
          <a:p>
            <a:r>
              <a:rPr lang="en-US" b="1" dirty="0"/>
              <a:t>Goal: </a:t>
            </a:r>
            <a:r>
              <a:rPr lang="en-US" dirty="0"/>
              <a:t>Analyze genomic data to look for SNPs related to virus response.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A4BA-2ACD-3E4C-9E8B-EBE5EDB2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2024062"/>
            <a:ext cx="4622800" cy="34671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0D04DF-26B4-8049-BF7F-75DDBFF845DF}"/>
              </a:ext>
            </a:extLst>
          </p:cNvPr>
          <p:cNvCxnSpPr>
            <a:cxnSpLocks/>
          </p:cNvCxnSpPr>
          <p:nvPr/>
        </p:nvCxnSpPr>
        <p:spPr>
          <a:xfrm flipV="1">
            <a:off x="8173508" y="4301432"/>
            <a:ext cx="131762" cy="1731002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B33B3-BF75-544A-A1C5-613EBAD9EBAE}"/>
              </a:ext>
            </a:extLst>
          </p:cNvPr>
          <p:cNvCxnSpPr>
            <a:cxnSpLocks/>
          </p:cNvCxnSpPr>
          <p:nvPr/>
        </p:nvCxnSpPr>
        <p:spPr>
          <a:xfrm flipV="1">
            <a:off x="8432800" y="4001294"/>
            <a:ext cx="1388533" cy="2031140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9600F4-FF91-424E-A0A1-D8824C0CC5D9}"/>
              </a:ext>
            </a:extLst>
          </p:cNvPr>
          <p:cNvCxnSpPr>
            <a:cxnSpLocks/>
          </p:cNvCxnSpPr>
          <p:nvPr/>
        </p:nvCxnSpPr>
        <p:spPr>
          <a:xfrm flipH="1" flipV="1">
            <a:off x="7416800" y="2695841"/>
            <a:ext cx="339195" cy="3336593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FD68C3-1CD4-8243-8186-4FC1574AEC9C}"/>
              </a:ext>
            </a:extLst>
          </p:cNvPr>
          <p:cNvSpPr txBox="1"/>
          <p:nvPr/>
        </p:nvSpPr>
        <p:spPr>
          <a:xfrm>
            <a:off x="7194714" y="6176963"/>
            <a:ext cx="195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Zombie phenotype</a:t>
            </a:r>
          </a:p>
        </p:txBody>
      </p:sp>
    </p:spTree>
    <p:extLst>
      <p:ext uri="{BB962C8B-B14F-4D97-AF65-F5344CB8AC3E}">
        <p14:creationId xmlns:p14="http://schemas.microsoft.com/office/powerpoint/2010/main" val="3442724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Zombie SNP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387"/>
            <a:ext cx="10515600" cy="236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48,752 SNPs (actually this is a pretty </a:t>
            </a:r>
            <a:r>
              <a:rPr lang="en-US" i="1" dirty="0"/>
              <a:t>small </a:t>
            </a:r>
            <a:r>
              <a:rPr lang="en-US" dirty="0"/>
              <a:t>dataset)</a:t>
            </a:r>
          </a:p>
          <a:p>
            <a:r>
              <a:rPr lang="en-US" dirty="0"/>
              <a:t>100 normal samples, 100 zombie samples</a:t>
            </a:r>
          </a:p>
          <a:p>
            <a:r>
              <a:rPr lang="en-US" dirty="0"/>
              <a:t>Fake data, but similar format to real datasets</a:t>
            </a:r>
          </a:p>
          <a:p>
            <a:r>
              <a:rPr lang="en-US" dirty="0">
                <a:hlinkClick r:id="rId2"/>
              </a:rPr>
              <a:t>https://github.com/mikesaint-antoine/comp_bio_seminar/tree/main/project2/data</a:t>
            </a: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0CFE68-B32A-7847-92C2-DB7DED46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279"/>
              </p:ext>
            </p:extLst>
          </p:nvPr>
        </p:nvGraphicFramePr>
        <p:xfrm>
          <a:off x="981075" y="4430978"/>
          <a:ext cx="102298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899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11212228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79296689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0841893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8756608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snp_id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chr1:944564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chr1:950243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chr1:959842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chr1:990417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85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64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302934" y="1202267"/>
            <a:ext cx="2404534" cy="455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7535333" y="1337734"/>
            <a:ext cx="2438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8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694" y="2946268"/>
            <a:ext cx="10234613" cy="96546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Further Learning and Career Advice</a:t>
            </a:r>
          </a:p>
        </p:txBody>
      </p:sp>
    </p:spTree>
    <p:extLst>
      <p:ext uri="{BB962C8B-B14F-4D97-AF65-F5344CB8AC3E}">
        <p14:creationId xmlns:p14="http://schemas.microsoft.com/office/powerpoint/2010/main" val="2733637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48A6-B6F2-4641-BE26-83F6E4C0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6719-22AF-6844-BA80-3C1B51E8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https://learnbioinformatics.org/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37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85147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9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Gene - </a:t>
            </a:r>
            <a:r>
              <a:rPr lang="en-US" dirty="0"/>
              <a:t>discrete unit of heredity (example: gene for flower color)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i="1" dirty="0"/>
              <a:t>B:</a:t>
            </a:r>
            <a:r>
              <a:rPr lang="en-US" i="1" dirty="0"/>
              <a:t> allele for blue flowers</a:t>
            </a:r>
          </a:p>
          <a:p>
            <a:r>
              <a:rPr lang="en-US" b="1" i="1" dirty="0"/>
              <a:t>b: </a:t>
            </a:r>
            <a:r>
              <a:rPr lang="en-US" i="1" dirty="0"/>
              <a:t>allele for white flowers</a:t>
            </a:r>
          </a:p>
          <a:p>
            <a:r>
              <a:rPr lang="en-US" dirty="0"/>
              <a:t>Each plant has two copies.</a:t>
            </a:r>
          </a:p>
          <a:p>
            <a:r>
              <a:rPr lang="en-US" dirty="0"/>
              <a:t>If one of each, then dominant one determines color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blue flowers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white flowers</a:t>
            </a:r>
          </a:p>
          <a:p>
            <a:pPr lvl="1"/>
            <a:r>
              <a:rPr lang="en-US" b="1" dirty="0"/>
              <a:t>Bb </a:t>
            </a:r>
            <a:r>
              <a:rPr lang="en-US" dirty="0"/>
              <a:t>-&gt; blue flowers</a:t>
            </a:r>
          </a:p>
          <a:p>
            <a:r>
              <a:rPr lang="en-US" b="1" dirty="0"/>
              <a:t>Genotype: </a:t>
            </a:r>
            <a:r>
              <a:rPr lang="en-US" dirty="0"/>
              <a:t>what alleles a plant has</a:t>
            </a:r>
          </a:p>
          <a:p>
            <a:r>
              <a:rPr lang="en-US" b="1" dirty="0"/>
              <a:t>Phenotype: </a:t>
            </a:r>
            <a:r>
              <a:rPr lang="en-US" dirty="0"/>
              <a:t>the plant’s color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288"/>
          </a:xfrm>
        </p:spPr>
        <p:txBody>
          <a:bodyPr>
            <a:normAutofit/>
          </a:bodyPr>
          <a:lstStyle/>
          <a:p>
            <a:r>
              <a:rPr lang="en-US" b="1" dirty="0"/>
              <a:t>If we know the genotypes of two plants, we can predict the color distribution of the offspring from crossing them.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47790-69C2-F748-A8CE-AA856F43ED4F}"/>
              </a:ext>
            </a:extLst>
          </p:cNvPr>
          <p:cNvSpPr/>
          <p:nvPr/>
        </p:nvSpPr>
        <p:spPr>
          <a:xfrm>
            <a:off x="1605352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330BF8-66BC-6248-BE36-7B36380CB03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198409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FBB016-8AA0-694F-A366-089FD8446F9F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1605352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33537C-1105-7D49-854B-A181FFEBE22D}"/>
              </a:ext>
            </a:extLst>
          </p:cNvPr>
          <p:cNvSpPr txBox="1"/>
          <p:nvPr/>
        </p:nvSpPr>
        <p:spPr>
          <a:xfrm>
            <a:off x="3387466" y="5061527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FDCEE-CDF2-0242-9EDE-A66DBDBED1D5}"/>
              </a:ext>
            </a:extLst>
          </p:cNvPr>
          <p:cNvSpPr txBox="1"/>
          <p:nvPr/>
        </p:nvSpPr>
        <p:spPr>
          <a:xfrm>
            <a:off x="1871928" y="397567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74AE3-3580-9C4D-B0C1-5435092719E2}"/>
              </a:ext>
            </a:extLst>
          </p:cNvPr>
          <p:cNvSpPr txBox="1"/>
          <p:nvPr/>
        </p:nvSpPr>
        <p:spPr>
          <a:xfrm>
            <a:off x="1871928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06186-12FF-DA41-B4AD-5877D162CB86}"/>
              </a:ext>
            </a:extLst>
          </p:cNvPr>
          <p:cNvSpPr txBox="1"/>
          <p:nvPr/>
        </p:nvSpPr>
        <p:spPr>
          <a:xfrm>
            <a:off x="3446969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3C2B23-341E-6C49-B284-B8E8A694E39C}"/>
              </a:ext>
            </a:extLst>
          </p:cNvPr>
          <p:cNvSpPr txBox="1"/>
          <p:nvPr/>
        </p:nvSpPr>
        <p:spPr>
          <a:xfrm>
            <a:off x="1977696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92005-17BE-FB47-957D-EAB73345EDDA}"/>
              </a:ext>
            </a:extLst>
          </p:cNvPr>
          <p:cNvSpPr txBox="1"/>
          <p:nvPr/>
        </p:nvSpPr>
        <p:spPr>
          <a:xfrm>
            <a:off x="840915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FFBF1-3E44-914E-BACA-422A03F0CBE5}"/>
              </a:ext>
            </a:extLst>
          </p:cNvPr>
          <p:cNvSpPr txBox="1"/>
          <p:nvPr/>
        </p:nvSpPr>
        <p:spPr>
          <a:xfrm>
            <a:off x="802155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293E-65A1-DF4D-94E8-4E1BB0EC83A2}"/>
              </a:ext>
            </a:extLst>
          </p:cNvPr>
          <p:cNvSpPr txBox="1"/>
          <p:nvPr/>
        </p:nvSpPr>
        <p:spPr>
          <a:xfrm>
            <a:off x="3552737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F2C599-D309-244F-B611-438B47333C7E}"/>
              </a:ext>
            </a:extLst>
          </p:cNvPr>
          <p:cNvSpPr/>
          <p:nvPr/>
        </p:nvSpPr>
        <p:spPr>
          <a:xfrm>
            <a:off x="7196086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0BF8F-5AC8-024C-87DD-8848A660DF43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8789143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AFD19B-69A4-194E-BFF9-7EE1300D29A9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7196086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77E6EA-14C1-F644-8849-38511AB4528F}"/>
              </a:ext>
            </a:extLst>
          </p:cNvPr>
          <p:cNvSpPr txBox="1"/>
          <p:nvPr/>
        </p:nvSpPr>
        <p:spPr>
          <a:xfrm>
            <a:off x="8978200" y="5061527"/>
            <a:ext cx="117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(white)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BE5A-3747-D04E-91F9-8DC8BED7D199}"/>
              </a:ext>
            </a:extLst>
          </p:cNvPr>
          <p:cNvSpPr txBox="1"/>
          <p:nvPr/>
        </p:nvSpPr>
        <p:spPr>
          <a:xfrm>
            <a:off x="7462662" y="39756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6FFAA-39BA-EB40-9957-F07EDB825126}"/>
              </a:ext>
            </a:extLst>
          </p:cNvPr>
          <p:cNvSpPr txBox="1"/>
          <p:nvPr/>
        </p:nvSpPr>
        <p:spPr>
          <a:xfrm>
            <a:off x="7462662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C37CB0-C450-954E-B4B6-C21E5FC82D43}"/>
              </a:ext>
            </a:extLst>
          </p:cNvPr>
          <p:cNvSpPr txBox="1"/>
          <p:nvPr/>
        </p:nvSpPr>
        <p:spPr>
          <a:xfrm>
            <a:off x="9037703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5841F-7A8B-AE4E-810E-67EC9BC46E4B}"/>
              </a:ext>
            </a:extLst>
          </p:cNvPr>
          <p:cNvSpPr txBox="1"/>
          <p:nvPr/>
        </p:nvSpPr>
        <p:spPr>
          <a:xfrm>
            <a:off x="7568430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51B51-0759-D74C-B0E0-A4A10040B4D7}"/>
              </a:ext>
            </a:extLst>
          </p:cNvPr>
          <p:cNvSpPr txBox="1"/>
          <p:nvPr/>
        </p:nvSpPr>
        <p:spPr>
          <a:xfrm>
            <a:off x="6431649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21BD7-B450-364A-B7DA-056D84ED76CE}"/>
              </a:ext>
            </a:extLst>
          </p:cNvPr>
          <p:cNvSpPr txBox="1"/>
          <p:nvPr/>
        </p:nvSpPr>
        <p:spPr>
          <a:xfrm>
            <a:off x="6392889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9E99E-10AA-EE42-8A29-BA13CDA5BF0B}"/>
              </a:ext>
            </a:extLst>
          </p:cNvPr>
          <p:cNvSpPr txBox="1"/>
          <p:nvPr/>
        </p:nvSpPr>
        <p:spPr>
          <a:xfrm>
            <a:off x="9143471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8475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Revisiting our previous results…</a:t>
            </a:r>
          </a:p>
        </p:txBody>
      </p:sp>
    </p:spTree>
    <p:extLst>
      <p:ext uri="{BB962C8B-B14F-4D97-AF65-F5344CB8AC3E}">
        <p14:creationId xmlns:p14="http://schemas.microsoft.com/office/powerpoint/2010/main" val="216489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5526</TotalTime>
  <Words>1100</Words>
  <Application>Microsoft Macintosh PowerPoint</Application>
  <PresentationFormat>Widescreen</PresentationFormat>
  <Paragraphs>225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Intro to Genomics</vt:lpstr>
      <vt:lpstr>Epistemic Status</vt:lpstr>
      <vt:lpstr>Review of Mendelian Genetics</vt:lpstr>
      <vt:lpstr>PowerPoint Presentation</vt:lpstr>
      <vt:lpstr>PowerPoint Presentation</vt:lpstr>
      <vt:lpstr>PowerPoint Presentation</vt:lpstr>
      <vt:lpstr>Mendelian Genetics</vt:lpstr>
      <vt:lpstr>Mendelian Genetics</vt:lpstr>
      <vt:lpstr>Revisiting our previous results…</vt:lpstr>
      <vt:lpstr>PowerPoint Presentation</vt:lpstr>
      <vt:lpstr>PowerPoint Presentation</vt:lpstr>
      <vt:lpstr>Review From Yesterday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</vt:lpstr>
      <vt:lpstr>Transcription</vt:lpstr>
      <vt:lpstr>mRNA</vt:lpstr>
      <vt:lpstr>Translation</vt:lpstr>
      <vt:lpstr>Protein</vt:lpstr>
      <vt:lpstr>PowerPoint Presentation</vt:lpstr>
      <vt:lpstr>Modern Genetics</vt:lpstr>
      <vt:lpstr>Chromosomes</vt:lpstr>
      <vt:lpstr>Chromosomes</vt:lpstr>
      <vt:lpstr>Parts of DNA sequence</vt:lpstr>
      <vt:lpstr>Types of Mutations</vt:lpstr>
      <vt:lpstr>Frameshift from Insertion/Deletion</vt:lpstr>
      <vt:lpstr>PowerPoint Presentation</vt:lpstr>
      <vt:lpstr>Single-Nucleotide Polymorphisms (SNPs)</vt:lpstr>
      <vt:lpstr>SNP vs substitution point-mutation</vt:lpstr>
      <vt:lpstr>Modern Genetics</vt:lpstr>
      <vt:lpstr>Project 2: Genome-Wide Association Study (GWAS)</vt:lpstr>
      <vt:lpstr>Zombology Basics</vt:lpstr>
      <vt:lpstr>Zombie SNP Dataset</vt:lpstr>
      <vt:lpstr>Further Learning and Career Advice</vt:lpstr>
      <vt:lpstr>Educational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142</cp:revision>
  <dcterms:created xsi:type="dcterms:W3CDTF">2024-06-21T02:07:16Z</dcterms:created>
  <dcterms:modified xsi:type="dcterms:W3CDTF">2025-04-20T02:22:35Z</dcterms:modified>
</cp:coreProperties>
</file>